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5" r:id="rId7"/>
    <p:sldId id="266" r:id="rId8"/>
    <p:sldId id="267" r:id="rId9"/>
    <p:sldId id="268" r:id="rId10"/>
    <p:sldId id="271" r:id="rId11"/>
    <p:sldId id="269" r:id="rId12"/>
    <p:sldId id="27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99FF"/>
    <a:srgbClr val="FFCCFF"/>
    <a:srgbClr val="FFCC66"/>
    <a:srgbClr val="CCFFFF"/>
    <a:srgbClr val="66FFFF"/>
    <a:srgbClr val="FFFF66"/>
    <a:srgbClr val="66FF99"/>
    <a:srgbClr val="00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數列 1</c:v>
                </c:pt>
              </c:strCache>
            </c:strRef>
          </c:tx>
          <c:invertIfNegative val="0"/>
          <c:cat>
            <c:strRef>
              <c:f>工作表1!$A$2:$A$5</c:f>
              <c:strCache>
                <c:ptCount val="4"/>
                <c:pt idx="0">
                  <c:v>性別</c:v>
                </c:pt>
                <c:pt idx="1">
                  <c:v>年齡層</c:v>
                </c:pt>
                <c:pt idx="2">
                  <c:v>職業</c:v>
                </c:pt>
                <c:pt idx="3">
                  <c:v>是否消費石二鍋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48</c:v>
                </c:pt>
                <c:pt idx="1">
                  <c:v>35</c:v>
                </c:pt>
                <c:pt idx="2">
                  <c:v>42</c:v>
                </c:pt>
                <c:pt idx="3">
                  <c:v>67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數列 2</c:v>
                </c:pt>
              </c:strCache>
            </c:strRef>
          </c:tx>
          <c:invertIfNegative val="0"/>
          <c:cat>
            <c:strRef>
              <c:f>工作表1!$A$2:$A$5</c:f>
              <c:strCache>
                <c:ptCount val="4"/>
                <c:pt idx="0">
                  <c:v>性別</c:v>
                </c:pt>
                <c:pt idx="1">
                  <c:v>年齡層</c:v>
                </c:pt>
                <c:pt idx="2">
                  <c:v>職業</c:v>
                </c:pt>
                <c:pt idx="3">
                  <c:v>是否消費石二鍋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50</c:v>
                </c:pt>
                <c:pt idx="1">
                  <c:v>29</c:v>
                </c:pt>
                <c:pt idx="2">
                  <c:v>39</c:v>
                </c:pt>
                <c:pt idx="3">
                  <c:v>33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數列 3</c:v>
                </c:pt>
              </c:strCache>
            </c:strRef>
          </c:tx>
          <c:invertIfNegative val="0"/>
          <c:cat>
            <c:strRef>
              <c:f>工作表1!$A$2:$A$5</c:f>
              <c:strCache>
                <c:ptCount val="4"/>
                <c:pt idx="0">
                  <c:v>性別</c:v>
                </c:pt>
                <c:pt idx="1">
                  <c:v>年齡層</c:v>
                </c:pt>
                <c:pt idx="2">
                  <c:v>職業</c:v>
                </c:pt>
                <c:pt idx="3">
                  <c:v>是否消費石二鍋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19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數列 4</c:v>
                </c:pt>
              </c:strCache>
            </c:strRef>
          </c:tx>
          <c:invertIfNegative val="0"/>
          <c:cat>
            <c:strRef>
              <c:f>工作表1!$A$2:$A$5</c:f>
              <c:strCache>
                <c:ptCount val="4"/>
                <c:pt idx="0">
                  <c:v>性別</c:v>
                </c:pt>
                <c:pt idx="1">
                  <c:v>年齡層</c:v>
                </c:pt>
                <c:pt idx="2">
                  <c:v>職業</c:v>
                </c:pt>
                <c:pt idx="3">
                  <c:v>是否消費石二鍋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711616"/>
        <c:axId val="183713152"/>
      </c:barChart>
      <c:catAx>
        <c:axId val="183711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>
                <a:latin typeface="SimHei" pitchFamily="49" charset="-122"/>
                <a:ea typeface="SimHei" pitchFamily="49" charset="-122"/>
              </a:defRPr>
            </a:pPr>
            <a:endParaRPr lang="zh-TW"/>
          </a:p>
        </c:txPr>
        <c:crossAx val="183713152"/>
        <c:crosses val="autoZero"/>
        <c:auto val="1"/>
        <c:lblAlgn val="ctr"/>
        <c:lblOffset val="100"/>
        <c:noMultiLvlLbl val="0"/>
      </c:catAx>
      <c:valAx>
        <c:axId val="183713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711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數列 1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如何得知</c:v>
                </c:pt>
                <c:pt idx="1">
                  <c:v>消費次數</c:v>
                </c:pt>
                <c:pt idx="2">
                  <c:v>是否再次光臨</c:v>
                </c:pt>
              </c:strCache>
            </c:strRef>
          </c:cat>
          <c:val>
            <c:numRef>
              <c:f>工作表1!$B$2:$B$4</c:f>
              <c:numCache>
                <c:formatCode>General</c:formatCode>
                <c:ptCount val="3"/>
                <c:pt idx="0">
                  <c:v>7</c:v>
                </c:pt>
                <c:pt idx="1">
                  <c:v>37</c:v>
                </c:pt>
                <c:pt idx="2">
                  <c:v>96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數列 2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如何得知</c:v>
                </c:pt>
                <c:pt idx="1">
                  <c:v>消費次數</c:v>
                </c:pt>
                <c:pt idx="2">
                  <c:v>是否再次光臨</c:v>
                </c:pt>
              </c:strCache>
            </c:strRef>
          </c:cat>
          <c:val>
            <c:numRef>
              <c:f>工作表1!$C$2:$C$4</c:f>
              <c:numCache>
                <c:formatCode>General</c:formatCode>
                <c:ptCount val="3"/>
                <c:pt idx="0">
                  <c:v>7</c:v>
                </c:pt>
                <c:pt idx="1">
                  <c:v>51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數列 3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如何得知</c:v>
                </c:pt>
                <c:pt idx="1">
                  <c:v>消費次數</c:v>
                </c:pt>
                <c:pt idx="2">
                  <c:v>是否再次光臨</c:v>
                </c:pt>
              </c:strCache>
            </c:strRef>
          </c:cat>
          <c:val>
            <c:numRef>
              <c:f>工作表1!$D$2:$D$4</c:f>
              <c:numCache>
                <c:formatCode>General</c:formatCode>
                <c:ptCount val="3"/>
                <c:pt idx="0">
                  <c:v>27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數列 4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如何得知</c:v>
                </c:pt>
                <c:pt idx="1">
                  <c:v>消費次數</c:v>
                </c:pt>
                <c:pt idx="2">
                  <c:v>是否再次光臨</c:v>
                </c:pt>
              </c:strCache>
            </c:strRef>
          </c:cat>
          <c:val>
            <c:numRef>
              <c:f>工作表1!$E$2:$E$4</c:f>
              <c:numCache>
                <c:formatCode>General</c:formatCode>
                <c:ptCount val="3"/>
                <c:pt idx="0">
                  <c:v>18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數列 5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如何得知</c:v>
                </c:pt>
                <c:pt idx="1">
                  <c:v>消費次數</c:v>
                </c:pt>
                <c:pt idx="2">
                  <c:v>是否再次光臨</c:v>
                </c:pt>
              </c:strCache>
            </c:strRef>
          </c:cat>
          <c:val>
            <c:numRef>
              <c:f>工作表1!$F$2:$F$4</c:f>
              <c:numCache>
                <c:formatCode>General</c:formatCode>
                <c:ptCount val="3"/>
                <c:pt idx="0">
                  <c:v>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5"/>
          <c:tx>
            <c:strRef>
              <c:f>工作表1!$G$1</c:f>
              <c:strCache>
                <c:ptCount val="1"/>
                <c:pt idx="0">
                  <c:v>數列 6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如何得知</c:v>
                </c:pt>
                <c:pt idx="1">
                  <c:v>消費次數</c:v>
                </c:pt>
                <c:pt idx="2">
                  <c:v>是否再次光臨</c:v>
                </c:pt>
              </c:strCache>
            </c:strRef>
          </c:cat>
          <c:val>
            <c:numRef>
              <c:f>工作表1!$G$2:$G$4</c:f>
              <c:numCache>
                <c:formatCode>General</c:formatCode>
                <c:ptCount val="3"/>
                <c:pt idx="0">
                  <c:v>34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673024"/>
        <c:axId val="188678912"/>
      </c:barChart>
      <c:catAx>
        <c:axId val="188673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SimHei" pitchFamily="49" charset="-122"/>
                <a:ea typeface="SimHei" pitchFamily="49" charset="-122"/>
              </a:defRPr>
            </a:pPr>
            <a:endParaRPr lang="zh-TW"/>
          </a:p>
        </c:txPr>
        <c:crossAx val="188678912"/>
        <c:crosses val="autoZero"/>
        <c:auto val="1"/>
        <c:lblAlgn val="ctr"/>
        <c:lblOffset val="100"/>
        <c:noMultiLvlLbl val="0"/>
      </c:catAx>
      <c:valAx>
        <c:axId val="188678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673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10分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餐點</c:v>
                </c:pt>
                <c:pt idx="1">
                  <c:v>服務生</c:v>
                </c:pt>
                <c:pt idx="2">
                  <c:v>整體</c:v>
                </c:pt>
              </c:strCache>
            </c:strRef>
          </c:cat>
          <c:val>
            <c:numRef>
              <c:f>工作表1!$B$2:$B$4</c:f>
              <c:numCache>
                <c:formatCode>General</c:formatCode>
                <c:ptCount val="3"/>
                <c:pt idx="0">
                  <c:v>22</c:v>
                </c:pt>
                <c:pt idx="1">
                  <c:v>22</c:v>
                </c:pt>
                <c:pt idx="2">
                  <c:v>35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8分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餐點</c:v>
                </c:pt>
                <c:pt idx="1">
                  <c:v>服務生</c:v>
                </c:pt>
                <c:pt idx="2">
                  <c:v>整體</c:v>
                </c:pt>
              </c:strCache>
            </c:strRef>
          </c:cat>
          <c:val>
            <c:numRef>
              <c:f>工作表1!$C$2:$C$4</c:f>
              <c:numCache>
                <c:formatCode>General</c:formatCode>
                <c:ptCount val="3"/>
                <c:pt idx="0">
                  <c:v>50</c:v>
                </c:pt>
                <c:pt idx="1">
                  <c:v>54</c:v>
                </c:pt>
                <c:pt idx="2">
                  <c:v>40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6分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餐點</c:v>
                </c:pt>
                <c:pt idx="1">
                  <c:v>服務生</c:v>
                </c:pt>
                <c:pt idx="2">
                  <c:v>整體</c:v>
                </c:pt>
              </c:strCache>
            </c:strRef>
          </c:cat>
          <c:val>
            <c:numRef>
              <c:f>工作表1!$D$2:$D$4</c:f>
              <c:numCache>
                <c:formatCode>General</c:formatCode>
                <c:ptCount val="3"/>
                <c:pt idx="0">
                  <c:v>19</c:v>
                </c:pt>
                <c:pt idx="1">
                  <c:v>18</c:v>
                </c:pt>
                <c:pt idx="2">
                  <c:v>19</c:v>
                </c:pt>
              </c:numCache>
            </c:numRef>
          </c:val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4分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餐點</c:v>
                </c:pt>
                <c:pt idx="1">
                  <c:v>服務生</c:v>
                </c:pt>
                <c:pt idx="2">
                  <c:v>整體</c:v>
                </c:pt>
              </c:strCache>
            </c:strRef>
          </c:cat>
          <c:val>
            <c:numRef>
              <c:f>工作表1!$E$2:$E$4</c:f>
              <c:numCache>
                <c:formatCode>General</c:formatCode>
                <c:ptCount val="3"/>
                <c:pt idx="0">
                  <c:v>9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2分</c:v>
                </c:pt>
              </c:strCache>
            </c:strRef>
          </c:tx>
          <c:invertIfNegative val="0"/>
          <c:cat>
            <c:strRef>
              <c:f>工作表1!$A$2:$A$4</c:f>
              <c:strCache>
                <c:ptCount val="3"/>
                <c:pt idx="0">
                  <c:v>餐點</c:v>
                </c:pt>
                <c:pt idx="1">
                  <c:v>服務生</c:v>
                </c:pt>
                <c:pt idx="2">
                  <c:v>整體</c:v>
                </c:pt>
              </c:strCache>
            </c:strRef>
          </c:cat>
          <c:val>
            <c:numRef>
              <c:f>工作表1!$F$2:$F$4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53280"/>
        <c:axId val="189154816"/>
      </c:barChart>
      <c:catAx>
        <c:axId val="189153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SimHei" pitchFamily="49" charset="-122"/>
                <a:ea typeface="SimHei" pitchFamily="49" charset="-122"/>
              </a:defRPr>
            </a:pPr>
            <a:endParaRPr lang="zh-TW"/>
          </a:p>
        </c:txPr>
        <c:crossAx val="189154816"/>
        <c:crosses val="autoZero"/>
        <c:auto val="1"/>
        <c:lblAlgn val="ctr"/>
        <c:lblOffset val="100"/>
        <c:noMultiLvlLbl val="0"/>
      </c:catAx>
      <c:valAx>
        <c:axId val="189154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9153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3A0A9F-BECD-45D7-9591-5E9C10053D09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0BD0C81C-C531-4732-A1D4-9853B3CC4190}">
      <dgm:prSet phldrT="[文字]" custT="1"/>
      <dgm:spPr>
        <a:solidFill>
          <a:srgbClr val="66FF99"/>
        </a:solidFill>
      </dgm:spPr>
      <dgm:t>
        <a:bodyPr/>
        <a:lstStyle/>
        <a:p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擬定研究主題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25188045-387A-4320-8C68-D75C83F853A5}" type="parTrans" cxnId="{4AA0D5E4-5506-4E4A-84F9-942039EC38A2}">
      <dgm:prSet/>
      <dgm:spPr/>
      <dgm:t>
        <a:bodyPr/>
        <a:lstStyle/>
        <a:p>
          <a:endParaRPr lang="zh-TW" altLang="en-US"/>
        </a:p>
      </dgm:t>
    </dgm:pt>
    <dgm:pt modelId="{FA57DAF9-1BBD-4DB6-9501-989732FA56A3}" type="sibTrans" cxnId="{4AA0D5E4-5506-4E4A-84F9-942039EC38A2}">
      <dgm:prSet/>
      <dgm:spPr/>
      <dgm:t>
        <a:bodyPr/>
        <a:lstStyle/>
        <a:p>
          <a:endParaRPr lang="zh-TW" altLang="en-US"/>
        </a:p>
      </dgm:t>
    </dgm:pt>
    <dgm:pt modelId="{B33E7BF6-A395-4586-802D-F0BF9557B9A8}">
      <dgm:prSet phldrT="[文字]" custT="1"/>
      <dgm:spPr>
        <a:solidFill>
          <a:srgbClr val="FFFF66"/>
        </a:solidFill>
      </dgm:spPr>
      <dgm:t>
        <a:bodyPr/>
        <a:lstStyle/>
        <a:p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研究動機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FC25139C-8880-4C35-9A7C-ADC636B1D9F3}" type="parTrans" cxnId="{991B3FC1-7037-4B82-BFEF-E493FB77EB77}">
      <dgm:prSet/>
      <dgm:spPr/>
      <dgm:t>
        <a:bodyPr/>
        <a:lstStyle/>
        <a:p>
          <a:endParaRPr lang="zh-TW" altLang="en-US"/>
        </a:p>
      </dgm:t>
    </dgm:pt>
    <dgm:pt modelId="{8145BCF9-912C-4D5D-BD62-7D9473248AE8}" type="sibTrans" cxnId="{991B3FC1-7037-4B82-BFEF-E493FB77EB77}">
      <dgm:prSet/>
      <dgm:spPr/>
      <dgm:t>
        <a:bodyPr/>
        <a:lstStyle/>
        <a:p>
          <a:endParaRPr lang="zh-TW" altLang="en-US"/>
        </a:p>
      </dgm:t>
    </dgm:pt>
    <dgm:pt modelId="{04790292-A3EC-45FE-AA46-6FD47C670601}">
      <dgm:prSet phldrT="[文字]" custT="1"/>
      <dgm:spPr>
        <a:solidFill>
          <a:srgbClr val="CCFFFF"/>
        </a:solidFill>
      </dgm:spPr>
      <dgm:t>
        <a:bodyPr/>
        <a:lstStyle/>
        <a:p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蒐集文獻資料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7C937070-E2D3-4F86-9575-2DFF5C45F55A}" type="parTrans" cxnId="{2517D7C0-35E5-40D0-9CE3-7BAF8A5C9605}">
      <dgm:prSet/>
      <dgm:spPr/>
      <dgm:t>
        <a:bodyPr/>
        <a:lstStyle/>
        <a:p>
          <a:endParaRPr lang="zh-TW" altLang="en-US"/>
        </a:p>
      </dgm:t>
    </dgm:pt>
    <dgm:pt modelId="{6FD99825-4349-4159-87A2-0DFC1F13C152}" type="sibTrans" cxnId="{2517D7C0-35E5-40D0-9CE3-7BAF8A5C9605}">
      <dgm:prSet/>
      <dgm:spPr/>
      <dgm:t>
        <a:bodyPr/>
        <a:lstStyle/>
        <a:p>
          <a:endParaRPr lang="zh-TW" altLang="en-US"/>
        </a:p>
      </dgm:t>
    </dgm:pt>
    <dgm:pt modelId="{7B45AF32-72A1-4915-979B-B5A8AB7ECF44}">
      <dgm:prSet phldrT="[文字]" custT="1"/>
      <dgm:spPr>
        <a:solidFill>
          <a:srgbClr val="FFCC66"/>
        </a:solidFill>
      </dgm:spPr>
      <dgm:t>
        <a:bodyPr/>
        <a:lstStyle/>
        <a:p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問卷調查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B9BD23E9-43DD-4E81-B4ED-9E891D41A679}" type="parTrans" cxnId="{8CD0257D-B73D-4F5D-A41B-CF8C8DAF12D7}">
      <dgm:prSet/>
      <dgm:spPr/>
      <dgm:t>
        <a:bodyPr/>
        <a:lstStyle/>
        <a:p>
          <a:endParaRPr lang="zh-TW" altLang="en-US"/>
        </a:p>
      </dgm:t>
    </dgm:pt>
    <dgm:pt modelId="{F59FBB4C-73DE-462A-81B0-A2FE016F5783}" type="sibTrans" cxnId="{8CD0257D-B73D-4F5D-A41B-CF8C8DAF12D7}">
      <dgm:prSet/>
      <dgm:spPr/>
      <dgm:t>
        <a:bodyPr/>
        <a:lstStyle/>
        <a:p>
          <a:endParaRPr lang="zh-TW" altLang="en-US"/>
        </a:p>
      </dgm:t>
    </dgm:pt>
    <dgm:pt modelId="{4E29D180-AB06-4408-843A-D45DF66447FC}" type="pres">
      <dgm:prSet presAssocID="{E23A0A9F-BECD-45D7-9591-5E9C10053D09}" presName="CompostProcess" presStyleCnt="0">
        <dgm:presLayoutVars>
          <dgm:dir/>
          <dgm:resizeHandles val="exact"/>
        </dgm:presLayoutVars>
      </dgm:prSet>
      <dgm:spPr/>
    </dgm:pt>
    <dgm:pt modelId="{BDEB503A-E2B6-461B-89F6-E72D9A659333}" type="pres">
      <dgm:prSet presAssocID="{E23A0A9F-BECD-45D7-9591-5E9C10053D09}" presName="arrow" presStyleLbl="bgShp" presStyleIdx="0" presStyleCnt="1" custScaleX="117647" custLinFactNeighborX="-5160" custLinFactNeighborY="870"/>
      <dgm:spPr>
        <a:solidFill>
          <a:schemeClr val="accent6">
            <a:lumMod val="40000"/>
            <a:lumOff val="60000"/>
          </a:schemeClr>
        </a:solidFill>
      </dgm:spPr>
    </dgm:pt>
    <dgm:pt modelId="{650AD843-1C0A-44A9-9501-EA39EC905FA8}" type="pres">
      <dgm:prSet presAssocID="{E23A0A9F-BECD-45D7-9591-5E9C10053D09}" presName="linearProcess" presStyleCnt="0"/>
      <dgm:spPr/>
    </dgm:pt>
    <dgm:pt modelId="{7FC1A215-F11C-4200-AD80-4FD466935D18}" type="pres">
      <dgm:prSet presAssocID="{0BD0C81C-C531-4732-A1D4-9853B3CC4190}" presName="textNode" presStyleLbl="node1" presStyleIdx="0" presStyleCnt="4" custScaleX="69588" custScaleY="21536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EBB276-B134-4D74-8F44-3FF6BB58642F}" type="pres">
      <dgm:prSet presAssocID="{FA57DAF9-1BBD-4DB6-9501-989732FA56A3}" presName="sibTrans" presStyleCnt="0"/>
      <dgm:spPr/>
    </dgm:pt>
    <dgm:pt modelId="{C8A3E333-2489-43CC-9DE4-4B257CA8945B}" type="pres">
      <dgm:prSet presAssocID="{B33E7BF6-A395-4586-802D-F0BF9557B9A8}" presName="textNode" presStyleLbl="node1" presStyleIdx="1" presStyleCnt="4" custScaleX="70933" custScaleY="20768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06ABB5-35DE-4F7E-A51B-529B5DAFF54E}" type="pres">
      <dgm:prSet presAssocID="{8145BCF9-912C-4D5D-BD62-7D9473248AE8}" presName="sibTrans" presStyleCnt="0"/>
      <dgm:spPr/>
    </dgm:pt>
    <dgm:pt modelId="{373B1C9E-34CD-446C-B972-F02BEBF01B7B}" type="pres">
      <dgm:prSet presAssocID="{04790292-A3EC-45FE-AA46-6FD47C670601}" presName="textNode" presStyleLbl="node1" presStyleIdx="2" presStyleCnt="4" custScaleX="77106" custScaleY="20768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AD8CB6-0083-42D6-8E32-0D6F2E0459BC}" type="pres">
      <dgm:prSet presAssocID="{6FD99825-4349-4159-87A2-0DFC1F13C152}" presName="sibTrans" presStyleCnt="0"/>
      <dgm:spPr/>
    </dgm:pt>
    <dgm:pt modelId="{8258195F-A636-4403-848C-42B29CB8AFFA}" type="pres">
      <dgm:prSet presAssocID="{7B45AF32-72A1-4915-979B-B5A8AB7ECF44}" presName="textNode" presStyleLbl="node1" presStyleIdx="3" presStyleCnt="4" custScaleX="71927" custScaleY="20768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AA0D5E4-5506-4E4A-84F9-942039EC38A2}" srcId="{E23A0A9F-BECD-45D7-9591-5E9C10053D09}" destId="{0BD0C81C-C531-4732-A1D4-9853B3CC4190}" srcOrd="0" destOrd="0" parTransId="{25188045-387A-4320-8C68-D75C83F853A5}" sibTransId="{FA57DAF9-1BBD-4DB6-9501-989732FA56A3}"/>
    <dgm:cxn modelId="{523ED968-B537-41F2-A1E2-C4E47F2DCCCD}" type="presOf" srcId="{04790292-A3EC-45FE-AA46-6FD47C670601}" destId="{373B1C9E-34CD-446C-B972-F02BEBF01B7B}" srcOrd="0" destOrd="0" presId="urn:microsoft.com/office/officeart/2005/8/layout/hProcess9"/>
    <dgm:cxn modelId="{4FA4888C-B64D-40DF-B968-C31432EA7F84}" type="presOf" srcId="{7B45AF32-72A1-4915-979B-B5A8AB7ECF44}" destId="{8258195F-A636-4403-848C-42B29CB8AFFA}" srcOrd="0" destOrd="0" presId="urn:microsoft.com/office/officeart/2005/8/layout/hProcess9"/>
    <dgm:cxn modelId="{6A1D65FA-EB9F-43FC-9517-7B88F30FD569}" type="presOf" srcId="{B33E7BF6-A395-4586-802D-F0BF9557B9A8}" destId="{C8A3E333-2489-43CC-9DE4-4B257CA8945B}" srcOrd="0" destOrd="0" presId="urn:microsoft.com/office/officeart/2005/8/layout/hProcess9"/>
    <dgm:cxn modelId="{3425F000-9726-4B15-BD10-2657A9E2C66F}" type="presOf" srcId="{0BD0C81C-C531-4732-A1D4-9853B3CC4190}" destId="{7FC1A215-F11C-4200-AD80-4FD466935D18}" srcOrd="0" destOrd="0" presId="urn:microsoft.com/office/officeart/2005/8/layout/hProcess9"/>
    <dgm:cxn modelId="{AFD6CD86-3FD4-4498-BD93-19D19F19F102}" type="presOf" srcId="{E23A0A9F-BECD-45D7-9591-5E9C10053D09}" destId="{4E29D180-AB06-4408-843A-D45DF66447FC}" srcOrd="0" destOrd="0" presId="urn:microsoft.com/office/officeart/2005/8/layout/hProcess9"/>
    <dgm:cxn modelId="{991B3FC1-7037-4B82-BFEF-E493FB77EB77}" srcId="{E23A0A9F-BECD-45D7-9591-5E9C10053D09}" destId="{B33E7BF6-A395-4586-802D-F0BF9557B9A8}" srcOrd="1" destOrd="0" parTransId="{FC25139C-8880-4C35-9A7C-ADC636B1D9F3}" sibTransId="{8145BCF9-912C-4D5D-BD62-7D9473248AE8}"/>
    <dgm:cxn modelId="{8CD0257D-B73D-4F5D-A41B-CF8C8DAF12D7}" srcId="{E23A0A9F-BECD-45D7-9591-5E9C10053D09}" destId="{7B45AF32-72A1-4915-979B-B5A8AB7ECF44}" srcOrd="3" destOrd="0" parTransId="{B9BD23E9-43DD-4E81-B4ED-9E891D41A679}" sibTransId="{F59FBB4C-73DE-462A-81B0-A2FE016F5783}"/>
    <dgm:cxn modelId="{2517D7C0-35E5-40D0-9CE3-7BAF8A5C9605}" srcId="{E23A0A9F-BECD-45D7-9591-5E9C10053D09}" destId="{04790292-A3EC-45FE-AA46-6FD47C670601}" srcOrd="2" destOrd="0" parTransId="{7C937070-E2D3-4F86-9575-2DFF5C45F55A}" sibTransId="{6FD99825-4349-4159-87A2-0DFC1F13C152}"/>
    <dgm:cxn modelId="{FE4BBC1B-D8D5-4BF9-A468-3A30EB5ACCA6}" type="presParOf" srcId="{4E29D180-AB06-4408-843A-D45DF66447FC}" destId="{BDEB503A-E2B6-461B-89F6-E72D9A659333}" srcOrd="0" destOrd="0" presId="urn:microsoft.com/office/officeart/2005/8/layout/hProcess9"/>
    <dgm:cxn modelId="{354A05FF-91B6-4FFE-ABC3-52305FD5934D}" type="presParOf" srcId="{4E29D180-AB06-4408-843A-D45DF66447FC}" destId="{650AD843-1C0A-44A9-9501-EA39EC905FA8}" srcOrd="1" destOrd="0" presId="urn:microsoft.com/office/officeart/2005/8/layout/hProcess9"/>
    <dgm:cxn modelId="{DA2C0484-15E2-494A-8446-0070A3C2968E}" type="presParOf" srcId="{650AD843-1C0A-44A9-9501-EA39EC905FA8}" destId="{7FC1A215-F11C-4200-AD80-4FD466935D18}" srcOrd="0" destOrd="0" presId="urn:microsoft.com/office/officeart/2005/8/layout/hProcess9"/>
    <dgm:cxn modelId="{C7532AAE-FC03-4D7C-A7C4-14D09E2380C2}" type="presParOf" srcId="{650AD843-1C0A-44A9-9501-EA39EC905FA8}" destId="{B2EBB276-B134-4D74-8F44-3FF6BB58642F}" srcOrd="1" destOrd="0" presId="urn:microsoft.com/office/officeart/2005/8/layout/hProcess9"/>
    <dgm:cxn modelId="{6A8E67F3-628B-40CE-9207-A88F442C73A2}" type="presParOf" srcId="{650AD843-1C0A-44A9-9501-EA39EC905FA8}" destId="{C8A3E333-2489-43CC-9DE4-4B257CA8945B}" srcOrd="2" destOrd="0" presId="urn:microsoft.com/office/officeart/2005/8/layout/hProcess9"/>
    <dgm:cxn modelId="{31B88DC8-BD19-481C-8253-8051EE7D11E3}" type="presParOf" srcId="{650AD843-1C0A-44A9-9501-EA39EC905FA8}" destId="{5A06ABB5-35DE-4F7E-A51B-529B5DAFF54E}" srcOrd="3" destOrd="0" presId="urn:microsoft.com/office/officeart/2005/8/layout/hProcess9"/>
    <dgm:cxn modelId="{B0156C62-EA7D-400E-BB7C-4A210BAC2E38}" type="presParOf" srcId="{650AD843-1C0A-44A9-9501-EA39EC905FA8}" destId="{373B1C9E-34CD-446C-B972-F02BEBF01B7B}" srcOrd="4" destOrd="0" presId="urn:microsoft.com/office/officeart/2005/8/layout/hProcess9"/>
    <dgm:cxn modelId="{D3668D6D-B406-41BF-9DA8-35C6F02B6DCF}" type="presParOf" srcId="{650AD843-1C0A-44A9-9501-EA39EC905FA8}" destId="{A1AD8CB6-0083-42D6-8E32-0D6F2E0459BC}" srcOrd="5" destOrd="0" presId="urn:microsoft.com/office/officeart/2005/8/layout/hProcess9"/>
    <dgm:cxn modelId="{8032DADD-AB08-40A4-B69D-3090C9A84C1D}" type="presParOf" srcId="{650AD843-1C0A-44A9-9501-EA39EC905FA8}" destId="{8258195F-A636-4403-848C-42B29CB8AFF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48CAD3-CF3E-414B-898A-764B44B2926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3363A66-28BF-4DED-BF01-02D5B41A492A}">
      <dgm:prSet phldrT="[文字]" custT="1"/>
      <dgm:spPr>
        <a:solidFill>
          <a:srgbClr val="FFCCFF"/>
        </a:solidFill>
      </dgm:spPr>
      <dgm:t>
        <a:bodyPr/>
        <a:lstStyle/>
        <a:p>
          <a:r>
            <a:rPr lang="en-US" altLang="zh-TW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SWOT</a:t>
          </a:r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與</a:t>
          </a:r>
          <a:r>
            <a:rPr lang="en-US" altLang="zh-TW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4P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B1E3A18D-8E98-4CC2-A3B3-46FBC7F046CF}" type="parTrans" cxnId="{290EFB93-9380-4EA7-8E0F-4E607DEA2785}">
      <dgm:prSet/>
      <dgm:spPr/>
      <dgm:t>
        <a:bodyPr/>
        <a:lstStyle/>
        <a:p>
          <a:endParaRPr lang="zh-TW" altLang="en-US"/>
        </a:p>
      </dgm:t>
    </dgm:pt>
    <dgm:pt modelId="{E4244F2E-6739-46DF-9C74-E3B57A9442B1}" type="sibTrans" cxnId="{290EFB93-9380-4EA7-8E0F-4E607DEA2785}">
      <dgm:prSet/>
      <dgm:spPr/>
      <dgm:t>
        <a:bodyPr/>
        <a:lstStyle/>
        <a:p>
          <a:endParaRPr lang="zh-TW" altLang="en-US"/>
        </a:p>
      </dgm:t>
    </dgm:pt>
    <dgm:pt modelId="{3A43EC28-F9B3-4BEB-BCCD-47A8335992D9}">
      <dgm:prSet phldrT="[文字]" custT="1"/>
      <dgm:spPr>
        <a:solidFill>
          <a:srgbClr val="CC99FF"/>
        </a:solidFill>
      </dgm:spPr>
      <dgm:t>
        <a:bodyPr/>
        <a:lstStyle/>
        <a:p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資料彙整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5C99B97D-AC98-4D7C-9DB2-61BCA3BA4687}" type="parTrans" cxnId="{AC3D1E16-3F5A-45A9-95E3-AEB9871E0986}">
      <dgm:prSet/>
      <dgm:spPr/>
      <dgm:t>
        <a:bodyPr/>
        <a:lstStyle/>
        <a:p>
          <a:endParaRPr lang="zh-TW" altLang="en-US"/>
        </a:p>
      </dgm:t>
    </dgm:pt>
    <dgm:pt modelId="{B48DBC3F-0E80-4667-B838-6A137B0FB041}" type="sibTrans" cxnId="{AC3D1E16-3F5A-45A9-95E3-AEB9871E0986}">
      <dgm:prSet/>
      <dgm:spPr/>
      <dgm:t>
        <a:bodyPr/>
        <a:lstStyle/>
        <a:p>
          <a:endParaRPr lang="zh-TW" altLang="en-US"/>
        </a:p>
      </dgm:t>
    </dgm:pt>
    <dgm:pt modelId="{20AC3F4F-1A51-4B52-8F81-DF94CC3781B8}">
      <dgm:prSet phldrT="[文字]" custT="1"/>
      <dgm:spPr>
        <a:solidFill>
          <a:srgbClr val="6699FF"/>
        </a:solidFill>
      </dgm:spPr>
      <dgm:t>
        <a:bodyPr/>
        <a:lstStyle/>
        <a:p>
          <a:r>
            <a:rPr lang="zh-TW" altLang="en-US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結論分析</a:t>
          </a:r>
          <a:endParaRPr lang="zh-TW" altLang="en-US" sz="36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gm:t>
    </dgm:pt>
    <dgm:pt modelId="{D59E2EB4-0CBE-4912-9D58-8BB11D41BEC2}" type="parTrans" cxnId="{5C8AA17F-24B6-467C-88A1-0305108B35ED}">
      <dgm:prSet/>
      <dgm:spPr/>
      <dgm:t>
        <a:bodyPr/>
        <a:lstStyle/>
        <a:p>
          <a:endParaRPr lang="zh-TW" altLang="en-US"/>
        </a:p>
      </dgm:t>
    </dgm:pt>
    <dgm:pt modelId="{90B459E7-CB67-4376-A4FC-12FB840C1489}" type="sibTrans" cxnId="{5C8AA17F-24B6-467C-88A1-0305108B35ED}">
      <dgm:prSet/>
      <dgm:spPr/>
      <dgm:t>
        <a:bodyPr/>
        <a:lstStyle/>
        <a:p>
          <a:endParaRPr lang="zh-TW" altLang="en-US"/>
        </a:p>
      </dgm:t>
    </dgm:pt>
    <dgm:pt modelId="{C16E8245-A3BE-47ED-BEB9-005F846E885D}" type="pres">
      <dgm:prSet presAssocID="{FE48CAD3-CF3E-414B-898A-764B44B2926E}" presName="CompostProcess" presStyleCnt="0">
        <dgm:presLayoutVars>
          <dgm:dir/>
          <dgm:resizeHandles val="exact"/>
        </dgm:presLayoutVars>
      </dgm:prSet>
      <dgm:spPr/>
    </dgm:pt>
    <dgm:pt modelId="{F0ADBB0A-D85E-40FC-9C64-115DD94BD7B6}" type="pres">
      <dgm:prSet presAssocID="{FE48CAD3-CF3E-414B-898A-764B44B2926E}" presName="arrow" presStyleLbl="bgShp" presStyleIdx="0" presStyleCnt="1"/>
      <dgm:spPr>
        <a:solidFill>
          <a:schemeClr val="accent6">
            <a:lumMod val="40000"/>
            <a:lumOff val="60000"/>
          </a:schemeClr>
        </a:solidFill>
      </dgm:spPr>
    </dgm:pt>
    <dgm:pt modelId="{2EBC12CE-2A14-4004-9C90-E442F0BE980D}" type="pres">
      <dgm:prSet presAssocID="{FE48CAD3-CF3E-414B-898A-764B44B2926E}" presName="linearProcess" presStyleCnt="0"/>
      <dgm:spPr/>
    </dgm:pt>
    <dgm:pt modelId="{3F089D0F-7C7B-4E62-A8EE-146D1BBFC11C}" type="pres">
      <dgm:prSet presAssocID="{C3363A66-28BF-4DED-BF01-02D5B41A492A}" presName="textNode" presStyleLbl="node1" presStyleIdx="0" presStyleCnt="3" custScaleX="92412" custScaleY="1539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574B79-9FF5-4E9A-BCE1-E2006FC2DD90}" type="pres">
      <dgm:prSet presAssocID="{E4244F2E-6739-46DF-9C74-E3B57A9442B1}" presName="sibTrans" presStyleCnt="0"/>
      <dgm:spPr/>
    </dgm:pt>
    <dgm:pt modelId="{18D1C8CA-7689-49CE-983B-E1578AAAFA89}" type="pres">
      <dgm:prSet presAssocID="{3A43EC28-F9B3-4BEB-BCCD-47A8335992D9}" presName="textNode" presStyleLbl="node1" presStyleIdx="1" presStyleCnt="3" custScaleY="1539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E90054-E059-4669-B255-7ED580033EB9}" type="pres">
      <dgm:prSet presAssocID="{B48DBC3F-0E80-4667-B838-6A137B0FB041}" presName="sibTrans" presStyleCnt="0"/>
      <dgm:spPr/>
    </dgm:pt>
    <dgm:pt modelId="{D96524FB-7390-4E2D-B0F3-16C4DB18066A}" type="pres">
      <dgm:prSet presAssocID="{20AC3F4F-1A51-4B52-8F81-DF94CC3781B8}" presName="textNode" presStyleLbl="node1" presStyleIdx="2" presStyleCnt="3" custScaleY="1539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C8AA17F-24B6-467C-88A1-0305108B35ED}" srcId="{FE48CAD3-CF3E-414B-898A-764B44B2926E}" destId="{20AC3F4F-1A51-4B52-8F81-DF94CC3781B8}" srcOrd="2" destOrd="0" parTransId="{D59E2EB4-0CBE-4912-9D58-8BB11D41BEC2}" sibTransId="{90B459E7-CB67-4376-A4FC-12FB840C1489}"/>
    <dgm:cxn modelId="{290EFB93-9380-4EA7-8E0F-4E607DEA2785}" srcId="{FE48CAD3-CF3E-414B-898A-764B44B2926E}" destId="{C3363A66-28BF-4DED-BF01-02D5B41A492A}" srcOrd="0" destOrd="0" parTransId="{B1E3A18D-8E98-4CC2-A3B3-46FBC7F046CF}" sibTransId="{E4244F2E-6739-46DF-9C74-E3B57A9442B1}"/>
    <dgm:cxn modelId="{8F4B6CFB-A755-4C2C-A56C-6500C4DF08E3}" type="presOf" srcId="{3A43EC28-F9B3-4BEB-BCCD-47A8335992D9}" destId="{18D1C8CA-7689-49CE-983B-E1578AAAFA89}" srcOrd="0" destOrd="0" presId="urn:microsoft.com/office/officeart/2005/8/layout/hProcess9"/>
    <dgm:cxn modelId="{852667C5-3C2E-4BE5-92C1-EAEC24C3D18A}" type="presOf" srcId="{C3363A66-28BF-4DED-BF01-02D5B41A492A}" destId="{3F089D0F-7C7B-4E62-A8EE-146D1BBFC11C}" srcOrd="0" destOrd="0" presId="urn:microsoft.com/office/officeart/2005/8/layout/hProcess9"/>
    <dgm:cxn modelId="{1D169FD1-BE13-4EE0-BDD9-BA04048783F7}" type="presOf" srcId="{20AC3F4F-1A51-4B52-8F81-DF94CC3781B8}" destId="{D96524FB-7390-4E2D-B0F3-16C4DB18066A}" srcOrd="0" destOrd="0" presId="urn:microsoft.com/office/officeart/2005/8/layout/hProcess9"/>
    <dgm:cxn modelId="{AC3D1E16-3F5A-45A9-95E3-AEB9871E0986}" srcId="{FE48CAD3-CF3E-414B-898A-764B44B2926E}" destId="{3A43EC28-F9B3-4BEB-BCCD-47A8335992D9}" srcOrd="1" destOrd="0" parTransId="{5C99B97D-AC98-4D7C-9DB2-61BCA3BA4687}" sibTransId="{B48DBC3F-0E80-4667-B838-6A137B0FB041}"/>
    <dgm:cxn modelId="{4D49ED32-0534-4293-9B48-D614775C6956}" type="presOf" srcId="{FE48CAD3-CF3E-414B-898A-764B44B2926E}" destId="{C16E8245-A3BE-47ED-BEB9-005F846E885D}" srcOrd="0" destOrd="0" presId="urn:microsoft.com/office/officeart/2005/8/layout/hProcess9"/>
    <dgm:cxn modelId="{0717CE69-7027-4268-BF7D-3E2F8F134008}" type="presParOf" srcId="{C16E8245-A3BE-47ED-BEB9-005F846E885D}" destId="{F0ADBB0A-D85E-40FC-9C64-115DD94BD7B6}" srcOrd="0" destOrd="0" presId="urn:microsoft.com/office/officeart/2005/8/layout/hProcess9"/>
    <dgm:cxn modelId="{16856F7E-54E2-4AC1-8290-722E1F5EE6CA}" type="presParOf" srcId="{C16E8245-A3BE-47ED-BEB9-005F846E885D}" destId="{2EBC12CE-2A14-4004-9C90-E442F0BE980D}" srcOrd="1" destOrd="0" presId="urn:microsoft.com/office/officeart/2005/8/layout/hProcess9"/>
    <dgm:cxn modelId="{B2163F0E-9005-42E5-BDB3-598229C40C68}" type="presParOf" srcId="{2EBC12CE-2A14-4004-9C90-E442F0BE980D}" destId="{3F089D0F-7C7B-4E62-A8EE-146D1BBFC11C}" srcOrd="0" destOrd="0" presId="urn:microsoft.com/office/officeart/2005/8/layout/hProcess9"/>
    <dgm:cxn modelId="{7B2D13F1-DC90-44A8-A32E-0D70610016BD}" type="presParOf" srcId="{2EBC12CE-2A14-4004-9C90-E442F0BE980D}" destId="{D5574B79-9FF5-4E9A-BCE1-E2006FC2DD90}" srcOrd="1" destOrd="0" presId="urn:microsoft.com/office/officeart/2005/8/layout/hProcess9"/>
    <dgm:cxn modelId="{ED0D6C8A-931E-485F-88D7-709B656EDE51}" type="presParOf" srcId="{2EBC12CE-2A14-4004-9C90-E442F0BE980D}" destId="{18D1C8CA-7689-49CE-983B-E1578AAAFA89}" srcOrd="2" destOrd="0" presId="urn:microsoft.com/office/officeart/2005/8/layout/hProcess9"/>
    <dgm:cxn modelId="{AE461BB0-3B65-4E85-BEAD-A645C5B9B26F}" type="presParOf" srcId="{2EBC12CE-2A14-4004-9C90-E442F0BE980D}" destId="{99E90054-E059-4669-B255-7ED580033EB9}" srcOrd="3" destOrd="0" presId="urn:microsoft.com/office/officeart/2005/8/layout/hProcess9"/>
    <dgm:cxn modelId="{7A1B258D-8534-48F6-A713-79958414D30B}" type="presParOf" srcId="{2EBC12CE-2A14-4004-9C90-E442F0BE980D}" destId="{D96524FB-7390-4E2D-B0F3-16C4DB18066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B503A-E2B6-461B-89F6-E72D9A659333}">
      <dsp:nvSpPr>
        <dsp:cNvPr id="0" name=""/>
        <dsp:cNvSpPr/>
      </dsp:nvSpPr>
      <dsp:spPr>
        <a:xfrm>
          <a:off x="0" y="0"/>
          <a:ext cx="8208907" cy="1617042"/>
        </a:xfrm>
        <a:prstGeom prst="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1A215-F11C-4200-AD80-4FD466935D18}">
      <dsp:nvSpPr>
        <dsp:cNvPr id="0" name=""/>
        <dsp:cNvSpPr/>
      </dsp:nvSpPr>
      <dsp:spPr>
        <a:xfrm>
          <a:off x="571" y="112025"/>
          <a:ext cx="1804669" cy="1392991"/>
        </a:xfrm>
        <a:prstGeom prst="roundRect">
          <a:avLst/>
        </a:prstGeom>
        <a:solidFill>
          <a:srgbClr val="66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擬定研究主題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68571" y="180025"/>
        <a:ext cx="1668669" cy="1256991"/>
      </dsp:txXfrm>
    </dsp:sp>
    <dsp:sp modelId="{C8A3E333-2489-43CC-9DE4-4B257CA8945B}">
      <dsp:nvSpPr>
        <dsp:cNvPr id="0" name=""/>
        <dsp:cNvSpPr/>
      </dsp:nvSpPr>
      <dsp:spPr>
        <a:xfrm>
          <a:off x="2038101" y="136863"/>
          <a:ext cx="1839550" cy="1343316"/>
        </a:xfrm>
        <a:prstGeom prst="roundRect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研究動機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2103676" y="202438"/>
        <a:ext cx="1708400" cy="1212166"/>
      </dsp:txXfrm>
    </dsp:sp>
    <dsp:sp modelId="{373B1C9E-34CD-446C-B972-F02BEBF01B7B}">
      <dsp:nvSpPr>
        <dsp:cNvPr id="0" name=""/>
        <dsp:cNvSpPr/>
      </dsp:nvSpPr>
      <dsp:spPr>
        <a:xfrm>
          <a:off x="4110512" y="136863"/>
          <a:ext cx="1999638" cy="1343316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蒐集文獻資料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4176087" y="202438"/>
        <a:ext cx="1868488" cy="1212166"/>
      </dsp:txXfrm>
    </dsp:sp>
    <dsp:sp modelId="{8258195F-A636-4403-848C-42B29CB8AFFA}">
      <dsp:nvSpPr>
        <dsp:cNvPr id="0" name=""/>
        <dsp:cNvSpPr/>
      </dsp:nvSpPr>
      <dsp:spPr>
        <a:xfrm>
          <a:off x="6343012" y="136866"/>
          <a:ext cx="1865328" cy="1343309"/>
        </a:xfrm>
        <a:prstGeom prst="roundRect">
          <a:avLst/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問卷調查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6408587" y="202441"/>
        <a:ext cx="1734178" cy="1212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DBB0A-D85E-40FC-9C64-115DD94BD7B6}">
      <dsp:nvSpPr>
        <dsp:cNvPr id="0" name=""/>
        <dsp:cNvSpPr/>
      </dsp:nvSpPr>
      <dsp:spPr>
        <a:xfrm>
          <a:off x="457199" y="0"/>
          <a:ext cx="5181600" cy="2036140"/>
        </a:xfrm>
        <a:prstGeom prst="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89D0F-7C7B-4E62-A8EE-146D1BBFC11C}">
      <dsp:nvSpPr>
        <dsp:cNvPr id="0" name=""/>
        <dsp:cNvSpPr/>
      </dsp:nvSpPr>
      <dsp:spPr>
        <a:xfrm>
          <a:off x="1346" y="391325"/>
          <a:ext cx="1772482" cy="1253488"/>
        </a:xfrm>
        <a:prstGeom prst="roundRect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SWOT</a:t>
          </a: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與</a:t>
          </a:r>
          <a:r>
            <a:rPr lang="en-US" altLang="zh-TW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4P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62536" y="452515"/>
        <a:ext cx="1650102" cy="1131108"/>
      </dsp:txXfrm>
    </dsp:sp>
    <dsp:sp modelId="{18D1C8CA-7689-49CE-983B-E1578AAAFA89}">
      <dsp:nvSpPr>
        <dsp:cNvPr id="0" name=""/>
        <dsp:cNvSpPr/>
      </dsp:nvSpPr>
      <dsp:spPr>
        <a:xfrm>
          <a:off x="2016219" y="391325"/>
          <a:ext cx="1918021" cy="1253488"/>
        </a:xfrm>
        <a:prstGeom prst="roundRect">
          <a:avLst/>
        </a:prstGeom>
        <a:solidFill>
          <a:srgbClr val="CC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資料彙整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2077409" y="452515"/>
        <a:ext cx="1795641" cy="1131108"/>
      </dsp:txXfrm>
    </dsp:sp>
    <dsp:sp modelId="{D96524FB-7390-4E2D-B0F3-16C4DB18066A}">
      <dsp:nvSpPr>
        <dsp:cNvPr id="0" name=""/>
        <dsp:cNvSpPr/>
      </dsp:nvSpPr>
      <dsp:spPr>
        <a:xfrm>
          <a:off x="4176631" y="391325"/>
          <a:ext cx="1918021" cy="1253488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rPr>
            <a:t>結論分析</a:t>
          </a:r>
          <a:endParaRPr lang="zh-TW" altLang="en-US" sz="3600" kern="1200" dirty="0">
            <a:solidFill>
              <a:schemeClr val="tx1"/>
            </a:solidFill>
            <a:latin typeface="SimHei" pitchFamily="2" charset="-122"/>
            <a:ea typeface="SimHei" pitchFamily="2" charset="-122"/>
          </a:endParaRPr>
        </a:p>
      </dsp:txBody>
      <dsp:txXfrm>
        <a:off x="4237821" y="452515"/>
        <a:ext cx="1795641" cy="113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0.45674</cdr:x>
      <cdr:y>0.68475</cdr:y>
    </cdr:from>
    <cdr:to>
      <cdr:x>0.48339</cdr:x>
      <cdr:y>0.8529</cdr:y>
    </cdr:to>
    <cdr:sp macro="" textlink="">
      <cdr:nvSpPr>
        <cdr:cNvPr id="2" name="文字方塊 6"/>
        <cdr:cNvSpPr txBox="1"/>
      </cdr:nvSpPr>
      <cdr:spPr>
        <a:xfrm xmlns:a="http://schemas.openxmlformats.org/drawingml/2006/main">
          <a:off x="3692996" y="3155675"/>
          <a:ext cx="215479" cy="7749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zh-TW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dirty="0" smtClean="0"/>
            <a:t>2</a:t>
          </a:r>
          <a:r>
            <a:rPr lang="zh-TW" altLang="en-US" sz="1400" dirty="0" smtClean="0"/>
            <a:t>│</a:t>
          </a:r>
          <a:r>
            <a:rPr lang="en-US" altLang="zh-TW" sz="1400" dirty="0" smtClean="0"/>
            <a:t>5</a:t>
          </a:r>
          <a:endParaRPr lang="zh-TW" altLang="en-US" sz="1400" dirty="0"/>
        </a:p>
      </cdr:txBody>
    </cdr:sp>
  </cdr:relSizeAnchor>
  <cdr:relSizeAnchor xmlns:cdr="http://schemas.openxmlformats.org/drawingml/2006/chartDrawing">
    <cdr:from>
      <cdr:x>0.49372</cdr:x>
      <cdr:y>0.65864</cdr:y>
    </cdr:from>
    <cdr:to>
      <cdr:x>0.52037</cdr:x>
      <cdr:y>0.87583</cdr:y>
    </cdr:to>
    <cdr:sp macro="" textlink="">
      <cdr:nvSpPr>
        <cdr:cNvPr id="3" name="文字方塊 6"/>
        <cdr:cNvSpPr txBox="1"/>
      </cdr:nvSpPr>
      <cdr:spPr>
        <a:xfrm xmlns:a="http://schemas.openxmlformats.org/drawingml/2006/main">
          <a:off x="3991950" y="3035357"/>
          <a:ext cx="215478" cy="100092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dirty="0"/>
            <a:t>6</a:t>
          </a:r>
          <a:r>
            <a:rPr lang="zh-TW" altLang="en-US" sz="1400" dirty="0" smtClean="0"/>
            <a:t>│</a:t>
          </a:r>
          <a:r>
            <a:rPr lang="en-US" altLang="zh-TW" sz="1400" dirty="0" smtClean="0"/>
            <a:t>10</a:t>
          </a:r>
          <a:endParaRPr lang="zh-TW" altLang="en-US" sz="1400" dirty="0"/>
        </a:p>
      </cdr:txBody>
    </cdr:sp>
  </cdr:relSizeAnchor>
  <cdr:relSizeAnchor xmlns:cdr="http://schemas.openxmlformats.org/drawingml/2006/chartDrawing">
    <cdr:from>
      <cdr:x>0.53761</cdr:x>
      <cdr:y>0.67587</cdr:y>
    </cdr:from>
    <cdr:to>
      <cdr:x>0.56426</cdr:x>
      <cdr:y>0.84402</cdr:y>
    </cdr:to>
    <cdr:sp macro="" textlink="">
      <cdr:nvSpPr>
        <cdr:cNvPr id="4" name="文字方塊 6"/>
        <cdr:cNvSpPr txBox="1"/>
      </cdr:nvSpPr>
      <cdr:spPr>
        <a:xfrm xmlns:a="http://schemas.openxmlformats.org/drawingml/2006/main">
          <a:off x="4346805" y="3114752"/>
          <a:ext cx="215478" cy="7749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dirty="0" smtClean="0"/>
            <a:t>10</a:t>
          </a:r>
          <a:r>
            <a:rPr lang="zh-TW" altLang="en-US" sz="1400" dirty="0" smtClean="0"/>
            <a:t>↑</a:t>
          </a:r>
          <a:endParaRPr lang="zh-TW" altLang="en-US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40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94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81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71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23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37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35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45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12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815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585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1D57-4A71-4B00-9F54-BC128B5517F4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0072-9A61-42BB-83BE-17302C20A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23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jpppt.com/uploads/allimg/130404/1-130404215015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4" y="0"/>
            <a:ext cx="91482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SimHei" pitchFamily="2" charset="-122"/>
                <a:ea typeface="SimHei" pitchFamily="2" charset="-122"/>
              </a:rPr>
              <a:t>石二</a:t>
            </a:r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鍋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2808312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chemeClr val="tx1"/>
                </a:solidFill>
                <a:latin typeface="SimHei" pitchFamily="2" charset="-122"/>
                <a:ea typeface="SimHei" pitchFamily="2" charset="-122"/>
              </a:rPr>
              <a:t>組員</a:t>
            </a:r>
            <a:r>
              <a:rPr lang="en-US" altLang="zh-TW" sz="3600" dirty="0" smtClean="0">
                <a:solidFill>
                  <a:schemeClr val="tx1"/>
                </a:solidFill>
                <a:latin typeface="SimHei" pitchFamily="2" charset="-122"/>
                <a:ea typeface="SimHei" pitchFamily="2" charset="-122"/>
              </a:rPr>
              <a:t>:</a:t>
            </a:r>
          </a:p>
          <a:p>
            <a:r>
              <a:rPr lang="zh-TW" altLang="en-US" sz="3600" dirty="0">
                <a:solidFill>
                  <a:schemeClr val="tx1"/>
                </a:solidFill>
                <a:latin typeface="SimHei" pitchFamily="2" charset="-122"/>
                <a:ea typeface="SimHei" pitchFamily="2" charset="-122"/>
              </a:rPr>
              <a:t>林俐</a:t>
            </a:r>
            <a:r>
              <a:rPr lang="zh-TW" altLang="en-US" sz="3600" dirty="0" smtClean="0">
                <a:solidFill>
                  <a:schemeClr val="tx1"/>
                </a:solidFill>
                <a:latin typeface="SimHei" pitchFamily="2" charset="-122"/>
                <a:ea typeface="SimHei" pitchFamily="2" charset="-122"/>
              </a:rPr>
              <a:t>萱</a:t>
            </a:r>
            <a:endParaRPr lang="en-US" altLang="zh-TW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endParaRPr>
          </a:p>
          <a:p>
            <a:r>
              <a:rPr lang="zh-TW" altLang="en-US" sz="3600" dirty="0" smtClean="0">
                <a:solidFill>
                  <a:schemeClr val="tx1"/>
                </a:solidFill>
                <a:latin typeface="SimHei" pitchFamily="2" charset="-122"/>
                <a:ea typeface="SimHei" pitchFamily="2" charset="-122"/>
              </a:rPr>
              <a:t>陳淑君</a:t>
            </a:r>
            <a:endParaRPr lang="en-US" altLang="zh-TW" sz="3600" dirty="0" smtClean="0">
              <a:solidFill>
                <a:schemeClr val="tx1"/>
              </a:solidFill>
              <a:latin typeface="SimHei" pitchFamily="2" charset="-122"/>
              <a:ea typeface="SimHei" pitchFamily="2" charset="-122"/>
            </a:endParaRPr>
          </a:p>
          <a:p>
            <a:r>
              <a:rPr lang="zh-TW" altLang="en-US" sz="3600" dirty="0">
                <a:solidFill>
                  <a:schemeClr val="tx1"/>
                </a:solidFill>
                <a:latin typeface="SimHei" pitchFamily="2" charset="-122"/>
                <a:ea typeface="SimHei" pitchFamily="2" charset="-122"/>
              </a:rPr>
              <a:t>劉倪偵</a:t>
            </a:r>
          </a:p>
        </p:txBody>
      </p:sp>
    </p:spTree>
    <p:extLst>
      <p:ext uri="{BB962C8B-B14F-4D97-AF65-F5344CB8AC3E}">
        <p14:creationId xmlns:p14="http://schemas.microsoft.com/office/powerpoint/2010/main" val="169467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231270"/>
              </p:ext>
            </p:extLst>
          </p:nvPr>
        </p:nvGraphicFramePr>
        <p:xfrm>
          <a:off x="518964" y="764704"/>
          <a:ext cx="808548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246845" y="4197819"/>
            <a:ext cx="75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是 否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817258" y="4244821"/>
            <a:ext cx="322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 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   </a:t>
            </a:r>
            <a:endParaRPr lang="zh-TW" altLang="en-US" sz="1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380387" y="3983212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報章雜誌</a:t>
            </a:r>
            <a:endParaRPr lang="zh-TW" altLang="en-US" sz="12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702494" y="434369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朋友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2023792" y="434369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家人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2699792" y="433931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路過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2348136" y="434369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網路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2993774" y="434369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其他</a:t>
            </a:r>
          </a:p>
        </p:txBody>
      </p:sp>
    </p:spTree>
    <p:extLst>
      <p:ext uri="{BB962C8B-B14F-4D97-AF65-F5344CB8AC3E}">
        <p14:creationId xmlns:p14="http://schemas.microsoft.com/office/powerpoint/2010/main" val="208147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latin typeface="SimHei" pitchFamily="49" charset="-122"/>
                <a:ea typeface="SimHei" pitchFamily="49" charset="-122"/>
              </a:rPr>
              <a:t>(</a:t>
            </a: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三</a:t>
            </a:r>
            <a:r>
              <a:rPr lang="en-US" altLang="zh-TW" sz="3600" dirty="0" smtClean="0">
                <a:latin typeface="SimHei" pitchFamily="49" charset="-122"/>
                <a:ea typeface="SimHei" pitchFamily="49" charset="-122"/>
              </a:rPr>
              <a:t>)</a:t>
            </a: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消費滿意度</a:t>
            </a:r>
            <a:endParaRPr lang="en-US" altLang="zh-TW" sz="3600" dirty="0" smtClean="0">
              <a:latin typeface="SimHei" pitchFamily="49" charset="-122"/>
              <a:ea typeface="SimHei" pitchFamily="49" charset="-122"/>
            </a:endParaRPr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1814724159"/>
              </p:ext>
            </p:extLst>
          </p:nvPr>
        </p:nvGraphicFramePr>
        <p:xfrm>
          <a:off x="611560" y="980728"/>
          <a:ext cx="7776864" cy="404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36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36855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SimHei" pitchFamily="49" charset="-122"/>
                <a:ea typeface="SimHei" pitchFamily="49" charset="-122"/>
              </a:rPr>
              <a:t>參●結論</a:t>
            </a:r>
            <a:endParaRPr lang="zh-TW" altLang="en-US" sz="48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1878"/>
            <a:ext cx="8784976" cy="4525963"/>
          </a:xfrm>
        </p:spPr>
        <p:txBody>
          <a:bodyPr>
            <a:normAutofit/>
          </a:bodyPr>
          <a:lstStyle/>
          <a:p>
            <a:pPr marL="0" indent="0" algn="just" eaLnBrk="0" hangingPunct="0">
              <a:buNone/>
            </a:pP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一、結論</a:t>
            </a:r>
            <a:r>
              <a:rPr lang="en-US" altLang="zh-TW" sz="3600" b="1" dirty="0" smtClean="0">
                <a:latin typeface="SimHei" pitchFamily="49" charset="-122"/>
                <a:ea typeface="SimHei" pitchFamily="49" charset="-122"/>
              </a:rPr>
              <a:t>: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石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二鍋以平價進入市場，店內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環境</a:t>
            </a: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以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開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立式廚房讓消費者清楚知道廚房裡所有的一舉一動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，在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面對近來的食安風暴讓消費者可以吃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得安心</a:t>
            </a:r>
            <a:r>
              <a:rPr lang="zh-TW" altLang="zh-TW" sz="3600" b="1" dirty="0" smtClean="0">
                <a:latin typeface="SimHei" pitchFamily="49" charset="-122"/>
                <a:ea typeface="SimHei" pitchFamily="49" charset="-122"/>
              </a:rPr>
              <a:t>。</a:t>
            </a:r>
            <a:endParaRPr lang="en-US" altLang="zh-TW" sz="3600" b="1" dirty="0" smtClean="0">
              <a:latin typeface="SimHei" pitchFamily="49" charset="-122"/>
              <a:ea typeface="SimHei" pitchFamily="49" charset="-122"/>
            </a:endParaRPr>
          </a:p>
          <a:p>
            <a:pPr marL="0" indent="0" algn="just" eaLnBrk="0" hangingPunct="0">
              <a:buNone/>
            </a:pPr>
            <a:r>
              <a:rPr lang="zh-TW" altLang="en-US" sz="900" b="1" dirty="0" smtClean="0">
                <a:latin typeface="SimHei" pitchFamily="49" charset="-122"/>
                <a:ea typeface="SimHei" pitchFamily="49" charset="-122"/>
              </a:rPr>
              <a:t> </a:t>
            </a:r>
            <a:endParaRPr lang="en-US" altLang="zh-TW" sz="900" b="1" dirty="0" smtClean="0">
              <a:latin typeface="SimHei" pitchFamily="49" charset="-122"/>
              <a:ea typeface="SimHei" pitchFamily="49" charset="-122"/>
            </a:endParaRPr>
          </a:p>
          <a:p>
            <a:pPr marL="0" indent="0" algn="just" eaLnBrk="0" hangingPunct="0">
              <a:buNone/>
            </a:pP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二、建議</a:t>
            </a:r>
            <a:r>
              <a:rPr lang="en-US" altLang="zh-TW" sz="3600" b="1" dirty="0" smtClean="0">
                <a:latin typeface="SimHei" pitchFamily="49" charset="-122"/>
                <a:ea typeface="SimHei" pitchFamily="49" charset="-122"/>
              </a:rPr>
              <a:t>:</a:t>
            </a:r>
            <a:r>
              <a:rPr lang="zh-TW" altLang="en-US" sz="3600" b="1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en-US" altLang="zh-TW" sz="3600" dirty="0" smtClean="0">
                <a:latin typeface="SimHei" pitchFamily="49" charset="-122"/>
                <a:ea typeface="SimHei" pitchFamily="49" charset="-122"/>
              </a:rPr>
              <a:t>1.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希望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能開放電話訂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位</a:t>
            </a:r>
            <a:r>
              <a:rPr lang="zh-TW" altLang="zh-TW" sz="3600" b="1" dirty="0" smtClean="0">
                <a:latin typeface="SimHei" pitchFamily="49" charset="-122"/>
                <a:ea typeface="SimHei" pitchFamily="49" charset="-122"/>
              </a:rPr>
              <a:t>。</a:t>
            </a:r>
            <a:endParaRPr lang="en-US" altLang="zh-TW" sz="3600" b="1" dirty="0" smtClean="0">
              <a:latin typeface="SimHei" pitchFamily="49" charset="-122"/>
              <a:ea typeface="SimHei" pitchFamily="49" charset="-122"/>
            </a:endParaRPr>
          </a:p>
          <a:p>
            <a:pPr marL="0" indent="0" algn="just" eaLnBrk="0" hangingPunct="0">
              <a:buNone/>
            </a:pP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          </a:t>
            </a:r>
            <a:r>
              <a:rPr lang="en-US" altLang="zh-TW" sz="3600" dirty="0" smtClean="0">
                <a:latin typeface="SimHei" pitchFamily="49" charset="-122"/>
                <a:ea typeface="SimHei" pitchFamily="49" charset="-122"/>
              </a:rPr>
              <a:t>2.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希望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能設立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停車場</a:t>
            </a:r>
            <a:r>
              <a:rPr lang="zh-TW" altLang="zh-TW" sz="3600" b="1" dirty="0" smtClean="0">
                <a:latin typeface="SimHei" pitchFamily="49" charset="-122"/>
                <a:ea typeface="SimHei" pitchFamily="49" charset="-122"/>
              </a:rPr>
              <a:t>。</a:t>
            </a:r>
            <a:endParaRPr lang="en-US" altLang="zh-TW" sz="3600" b="1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725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壹●前言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44640"/>
            <a:ext cx="8229600" cy="3960440"/>
          </a:xfrm>
        </p:spPr>
        <p:txBody>
          <a:bodyPr>
            <a:noAutofit/>
          </a:bodyPr>
          <a:lstStyle/>
          <a:p>
            <a:pPr marL="0" indent="0" algn="just" eaLnBrk="0" hangingPunct="0">
              <a:buNone/>
            </a:pP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台灣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各式火鍋店興盛，火鍋種類繁多，不管夏天或冬天總是門庭若市，尤其是在台灣過年節日圍爐必備的饗宴</a:t>
            </a:r>
            <a:r>
              <a:rPr lang="zh-TW" altLang="zh-TW" sz="3600" b="1" dirty="0">
                <a:latin typeface="SimHei" pitchFamily="49" charset="-122"/>
                <a:ea typeface="SimHei" pitchFamily="49" charset="-122"/>
              </a:rPr>
              <a:t>。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每次經過都會看到石二鍋有許多人潮，因此想了解石二鍋在激烈競爭中深受歡迎的原因</a:t>
            </a:r>
            <a:r>
              <a:rPr lang="zh-TW" altLang="zh-TW" sz="3600" b="1" dirty="0">
                <a:latin typeface="SimHei" pitchFamily="49" charset="-122"/>
                <a:ea typeface="SimHei" pitchFamily="49" charset="-122"/>
              </a:rPr>
              <a:t>。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石二鍋到底採取何種商業手段來製造出這波熱潮</a:t>
            </a:r>
            <a:r>
              <a:rPr lang="zh-TW" altLang="zh-TW" sz="3600" b="1" dirty="0">
                <a:latin typeface="SimHei" pitchFamily="49" charset="-122"/>
                <a:ea typeface="SimHei" pitchFamily="49" charset="-122"/>
              </a:rPr>
              <a:t>。</a:t>
            </a:r>
            <a:endParaRPr lang="zh-TW" altLang="en-US" sz="3600" b="1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00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研究目的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5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US" altLang="zh-TW" sz="3600" b="1" dirty="0" smtClean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一</a:t>
            </a:r>
            <a:r>
              <a:rPr lang="en-US" altLang="zh-TW" sz="3600" b="1" dirty="0" smtClean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了解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石二鍋的起源與經營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概念</a:t>
            </a:r>
            <a:endParaRPr lang="en-US" altLang="zh-TW" sz="3600" dirty="0" smtClean="0">
              <a:latin typeface="SimHei" pitchFamily="2" charset="-122"/>
              <a:ea typeface="SimHei" pitchFamily="2" charset="-122"/>
            </a:endParaRPr>
          </a:p>
          <a:p>
            <a:pPr marL="0" lvl="0" indent="0">
              <a:buNone/>
            </a:pPr>
            <a:r>
              <a:rPr lang="zh-TW" altLang="en-US" sz="1000" dirty="0" smtClean="0">
                <a:latin typeface="SimHei" pitchFamily="2" charset="-122"/>
                <a:ea typeface="SimHei" pitchFamily="2" charset="-122"/>
              </a:rPr>
              <a:t>  </a:t>
            </a:r>
            <a:endParaRPr lang="zh-TW" altLang="zh-TW" sz="1000" dirty="0">
              <a:latin typeface="SimHei" pitchFamily="2" charset="-122"/>
              <a:ea typeface="SimHei" pitchFamily="2" charset="-122"/>
            </a:endParaRPr>
          </a:p>
          <a:p>
            <a:pPr marL="0" lvl="0" indent="0">
              <a:buNone/>
            </a:pPr>
            <a:r>
              <a:rPr lang="en-US" altLang="zh-TW" sz="3600" b="1" dirty="0" smtClean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二</a:t>
            </a:r>
            <a:r>
              <a:rPr lang="en-US" altLang="zh-TW" sz="3600" b="1" dirty="0" smtClean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以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SWOT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及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4P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分析石二鍋的行銷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策略</a:t>
            </a:r>
            <a:endParaRPr lang="en-US" altLang="zh-TW" sz="3600" dirty="0" smtClean="0">
              <a:latin typeface="SimHei" pitchFamily="2" charset="-122"/>
              <a:ea typeface="SimHei" pitchFamily="2" charset="-122"/>
            </a:endParaRPr>
          </a:p>
          <a:p>
            <a:pPr marL="0" lvl="0" indent="0">
              <a:buNone/>
            </a:pPr>
            <a:r>
              <a:rPr lang="zh-TW" altLang="en-US" sz="1000" dirty="0" smtClean="0">
                <a:latin typeface="SimHei" pitchFamily="2" charset="-122"/>
                <a:ea typeface="SimHei" pitchFamily="2" charset="-122"/>
              </a:rPr>
              <a:t>   </a:t>
            </a:r>
            <a:endParaRPr lang="zh-TW" altLang="zh-TW" sz="1000" dirty="0">
              <a:latin typeface="SimHei" pitchFamily="2" charset="-122"/>
              <a:ea typeface="SimHei" pitchFamily="2" charset="-122"/>
            </a:endParaRPr>
          </a:p>
          <a:p>
            <a:pPr marL="0" lvl="0" indent="0">
              <a:buNone/>
            </a:pPr>
            <a:r>
              <a:rPr lang="en-US" altLang="zh-TW" sz="3600" b="1" dirty="0" smtClean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三</a:t>
            </a:r>
            <a:r>
              <a:rPr lang="en-US" altLang="zh-TW" sz="3600" b="1" dirty="0" smtClean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探討消費者對石二鍋之滿意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度</a:t>
            </a:r>
            <a:endParaRPr lang="en-US" altLang="zh-TW" sz="3600" dirty="0" smtClean="0">
              <a:latin typeface="SimHei" pitchFamily="49" charset="-122"/>
              <a:ea typeface="SimHei" pitchFamily="49" charset="-122"/>
            </a:endParaRPr>
          </a:p>
          <a:p>
            <a:pPr marL="0" lvl="0" indent="0">
              <a:buNone/>
            </a:pPr>
            <a:r>
              <a:rPr lang="en-US" altLang="zh-TW" sz="1000" dirty="0">
                <a:latin typeface="SimHei" pitchFamily="49" charset="-122"/>
                <a:ea typeface="SimHei" pitchFamily="49" charset="-122"/>
              </a:rPr>
              <a:t> </a:t>
            </a:r>
            <a:endParaRPr lang="en-US" altLang="zh-TW" sz="1000" dirty="0" smtClean="0">
              <a:latin typeface="SimHei" pitchFamily="49" charset="-122"/>
              <a:ea typeface="SimHei" pitchFamily="49" charset="-122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SimHei" pitchFamily="49" charset="-122"/>
                <a:ea typeface="SimHei" pitchFamily="49" charset="-122"/>
              </a:rPr>
              <a:t>(</a:t>
            </a: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四</a:t>
            </a:r>
            <a:r>
              <a:rPr lang="en-US" altLang="zh-TW" sz="3600" b="1" dirty="0" smtClean="0">
                <a:latin typeface="SimHei" pitchFamily="49" charset="-122"/>
                <a:ea typeface="SimHei" pitchFamily="49" charset="-122"/>
              </a:rPr>
              <a:t>)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提出本組對石二鍋永續經營之</a:t>
            </a:r>
            <a:r>
              <a:rPr lang="zh-TW" altLang="zh-TW" sz="3600" dirty="0" smtClean="0">
                <a:latin typeface="SimHei" pitchFamily="49" charset="-122"/>
                <a:ea typeface="SimHei" pitchFamily="49" charset="-122"/>
              </a:rPr>
              <a:t>建議</a:t>
            </a:r>
            <a:endParaRPr lang="zh-TW" altLang="zh-TW" sz="3600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75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研究流程圖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510565"/>
              </p:ext>
            </p:extLst>
          </p:nvPr>
        </p:nvGraphicFramePr>
        <p:xfrm>
          <a:off x="611560" y="1779968"/>
          <a:ext cx="8208912" cy="1617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422931608"/>
              </p:ext>
            </p:extLst>
          </p:nvPr>
        </p:nvGraphicFramePr>
        <p:xfrm>
          <a:off x="1619672" y="3298251"/>
          <a:ext cx="6096000" cy="203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680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615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貳●正文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3884172"/>
          </a:xfrm>
        </p:spPr>
        <p:txBody>
          <a:bodyPr>
            <a:normAutofit/>
          </a:bodyPr>
          <a:lstStyle/>
          <a:p>
            <a:pPr marL="0" indent="0" algn="just" eaLnBrk="0" hangingPunct="0">
              <a:buNone/>
            </a:pP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石二鍋起源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:</a:t>
            </a:r>
          </a:p>
          <a:p>
            <a:pPr marL="0" indent="0" algn="just" eaLnBrk="0" hangingPunct="0">
              <a:buNone/>
            </a:pP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成立於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2009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年，走平價路線，石二鍋再不斷的創新及改良後，如今在餐飲業中逐漸地脫穎而出，目前在台灣已有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49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家據點</a:t>
            </a:r>
            <a:r>
              <a:rPr lang="zh-TW" altLang="zh-TW" sz="3600" b="1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TW" altLang="en-US" sz="3600" b="1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02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4800" dirty="0" smtClean="0">
                <a:latin typeface="SimHei" pitchFamily="2" charset="-122"/>
                <a:ea typeface="SimHei" pitchFamily="2" charset="-122"/>
              </a:rPr>
              <a:t>SWOT</a:t>
            </a:r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分析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32547"/>
              </p:ext>
            </p:extLst>
          </p:nvPr>
        </p:nvGraphicFramePr>
        <p:xfrm>
          <a:off x="457200" y="908720"/>
          <a:ext cx="8229600" cy="4146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504056"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dirty="0" smtClean="0">
                          <a:latin typeface="SimHei" pitchFamily="2" charset="-122"/>
                          <a:ea typeface="SimHei" pitchFamily="2" charset="-122"/>
                        </a:rPr>
                        <a:t>S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SimHei" pitchFamily="2" charset="-122"/>
                          <a:ea typeface="SimHei" pitchFamily="2" charset="-122"/>
                        </a:rPr>
                        <a:t>W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1554897">
                <a:tc>
                  <a:txBody>
                    <a:bodyPr/>
                    <a:lstStyle/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1.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平民的價格</a:t>
                      </a:r>
                    </a:p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2.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嚴格執行食品把關</a:t>
                      </a:r>
                    </a:p>
                    <a:p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3.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有好的食材供應商，可</a:t>
                      </a:r>
                      <a:endParaRPr lang="en-US" altLang="zh-TW" sz="2400" kern="1200" dirty="0" smtClean="0">
                        <a:solidFill>
                          <a:schemeClr val="tx1"/>
                        </a:solidFill>
                        <a:effectLst/>
                        <a:latin typeface="SimHei" pitchFamily="2" charset="-122"/>
                        <a:ea typeface="SimHei" pitchFamily="2" charset="-122"/>
                        <a:cs typeface="+mn-cs"/>
                      </a:endParaRPr>
                    </a:p>
                    <a:p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  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降低許多營業成本</a:t>
                      </a: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。</a:t>
                      </a:r>
                      <a:endParaRPr lang="zh-TW" altLang="en-US" sz="2400" b="1" dirty="0"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1.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無法訂位</a:t>
                      </a:r>
                    </a:p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2.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用餐空間狹小</a:t>
                      </a:r>
                    </a:p>
                    <a:p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3.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停車不便</a:t>
                      </a:r>
                      <a:endParaRPr lang="zh-TW" altLang="en-US" sz="1800" dirty="0"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23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dirty="0" smtClean="0">
                          <a:latin typeface="SimHei" pitchFamily="2" charset="-122"/>
                          <a:ea typeface="SimHei" pitchFamily="2" charset="-122"/>
                        </a:rPr>
                        <a:t>O</a:t>
                      </a:r>
                      <a:endParaRPr lang="zh-TW" altLang="en-US" sz="2800" dirty="0"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SimHei" pitchFamily="2" charset="-122"/>
                          <a:ea typeface="SimHei" pitchFamily="2" charset="-122"/>
                        </a:rPr>
                        <a:t>T</a:t>
                      </a:r>
                      <a:endParaRPr lang="zh-TW" altLang="en-US" sz="2800" dirty="0"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1108383">
                <a:tc>
                  <a:txBody>
                    <a:bodyPr/>
                    <a:lstStyle/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1.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配合很多不同的活動，增</a:t>
                      </a:r>
                      <a:endParaRPr lang="en-US" altLang="zh-TW" sz="2400" kern="1200" dirty="0" smtClean="0">
                        <a:solidFill>
                          <a:schemeClr val="tx1"/>
                        </a:solidFill>
                        <a:effectLst/>
                        <a:latin typeface="SimHei" pitchFamily="2" charset="-122"/>
                        <a:ea typeface="SimHei" pitchFamily="2" charset="-122"/>
                        <a:cs typeface="+mn-cs"/>
                      </a:endParaRPr>
                    </a:p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  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加消費者的新鮮感</a:t>
                      </a: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。</a:t>
                      </a:r>
                    </a:p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2.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外食人口增加</a:t>
                      </a:r>
                    </a:p>
                    <a:p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3.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消費者注重服務品質</a:t>
                      </a:r>
                      <a:endParaRPr lang="zh-TW" altLang="en-US" sz="1800" dirty="0"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1.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同業競爭激烈</a:t>
                      </a:r>
                    </a:p>
                    <a:p>
                      <a:pPr lvl="0"/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2.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食材受季節影響</a:t>
                      </a:r>
                    </a:p>
                    <a:p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3.</a:t>
                      </a:r>
                      <a:r>
                        <a:rPr lang="zh-TW" altLang="zh-TW" sz="2400" kern="1200" dirty="0" smtClean="0">
                          <a:solidFill>
                            <a:schemeClr val="tx1"/>
                          </a:solidFill>
                          <a:effectLst/>
                          <a:latin typeface="SimHei" pitchFamily="2" charset="-122"/>
                          <a:ea typeface="SimHei" pitchFamily="2" charset="-122"/>
                          <a:cs typeface="+mn-cs"/>
                        </a:rPr>
                        <a:t>不利營業額成長</a:t>
                      </a:r>
                      <a:endParaRPr lang="zh-TW" altLang="en-US" sz="1800" dirty="0">
                        <a:latin typeface="SimHei" pitchFamily="2" charset="-122"/>
                        <a:ea typeface="SimHei" pitchFamily="2" charset="-122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26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3650" y="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3167"/>
            <a:ext cx="8229600" cy="1029569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行</a:t>
            </a:r>
            <a:r>
              <a:rPr lang="zh-TW" altLang="en-US" sz="4800" dirty="0">
                <a:latin typeface="SimHei" pitchFamily="2" charset="-122"/>
                <a:ea typeface="SimHei" pitchFamily="2" charset="-122"/>
              </a:rPr>
              <a:t>銷</a:t>
            </a:r>
            <a:r>
              <a:rPr lang="en-US" altLang="zh-TW" sz="4800" dirty="0" smtClean="0">
                <a:latin typeface="SimHei" pitchFamily="2" charset="-122"/>
                <a:ea typeface="SimHei" pitchFamily="2" charset="-122"/>
              </a:rPr>
              <a:t>4P</a:t>
            </a:r>
            <a:r>
              <a:rPr lang="zh-TW" altLang="en-US" sz="4800" dirty="0" smtClean="0">
                <a:latin typeface="SimHei" pitchFamily="2" charset="-122"/>
                <a:ea typeface="SimHei" pitchFamily="2" charset="-122"/>
              </a:rPr>
              <a:t>分析</a:t>
            </a:r>
            <a:endParaRPr lang="zh-TW" altLang="en-US" sz="4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040580"/>
            <a:ext cx="8496944" cy="4525963"/>
          </a:xfrm>
        </p:spPr>
        <p:txBody>
          <a:bodyPr>
            <a:normAutofit/>
          </a:bodyPr>
          <a:lstStyle/>
          <a:p>
            <a:pPr marL="0" lvl="0" indent="0" algn="just" eaLnBrk="0" hangingPunct="0">
              <a:buNone/>
            </a:pP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>
                <a:latin typeface="SimHei" pitchFamily="2" charset="-122"/>
                <a:ea typeface="SimHei" pitchFamily="2" charset="-122"/>
              </a:rPr>
              <a:t>一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產品策略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: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石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二鍋主要的餐點為個人小火鍋，分為石頭火鍋和涮涮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鍋</a:t>
            </a:r>
            <a:r>
              <a:rPr lang="zh-TW" altLang="zh-TW" sz="3600" b="1" dirty="0" smtClean="0">
                <a:latin typeface="SimHei" pitchFamily="2" charset="-122"/>
                <a:ea typeface="SimHei" pitchFamily="2" charset="-122"/>
              </a:rPr>
              <a:t>。</a:t>
            </a:r>
            <a:endParaRPr lang="en-US" altLang="zh-TW" sz="3600" b="1" dirty="0" smtClean="0">
              <a:latin typeface="SimHei" pitchFamily="2" charset="-122"/>
              <a:ea typeface="SimHei" pitchFamily="2" charset="-122"/>
            </a:endParaRPr>
          </a:p>
          <a:p>
            <a:pPr marL="0" indent="0" algn="just" eaLnBrk="0" hangingPunct="0">
              <a:buNone/>
            </a:pPr>
            <a:r>
              <a:rPr lang="zh-TW" altLang="en-US" sz="900" b="1" dirty="0" smtClean="0">
                <a:latin typeface="SimHei" pitchFamily="2" charset="-122"/>
                <a:ea typeface="SimHei" pitchFamily="2" charset="-122"/>
              </a:rPr>
              <a:t> </a:t>
            </a:r>
            <a:endParaRPr lang="en-US" altLang="zh-TW" sz="900" b="1" dirty="0" smtClean="0">
              <a:latin typeface="SimHei" pitchFamily="2" charset="-122"/>
              <a:ea typeface="SimHei" pitchFamily="2" charset="-122"/>
            </a:endParaRPr>
          </a:p>
          <a:p>
            <a:pPr marL="0" lvl="0" indent="0" algn="just" eaLnBrk="0" hangingPunct="0">
              <a:buNone/>
            </a:pP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二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價格策略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: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在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價格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策略皆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均一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價，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這是為了讓客人事先知道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價位</a:t>
            </a:r>
            <a:r>
              <a:rPr lang="zh-TW" altLang="zh-TW" sz="3600" b="1" dirty="0" smtClean="0">
                <a:latin typeface="SimHei" pitchFamily="2" charset="-122"/>
                <a:ea typeface="SimHei" pitchFamily="2" charset="-122"/>
              </a:rPr>
              <a:t>。</a:t>
            </a:r>
            <a:endParaRPr lang="en-US" altLang="zh-TW" sz="3600" b="1" dirty="0" smtClean="0">
              <a:latin typeface="SimHei" pitchFamily="2" charset="-122"/>
              <a:ea typeface="SimHei" pitchFamily="2" charset="-122"/>
            </a:endParaRPr>
          </a:p>
          <a:p>
            <a:pPr marL="0" lvl="0" indent="0" algn="just" eaLnBrk="0" hangingPunct="0">
              <a:buNone/>
            </a:pPr>
            <a:r>
              <a:rPr lang="en-US" altLang="zh-TW" sz="1200" b="1" dirty="0">
                <a:latin typeface="SimHei" pitchFamily="2" charset="-122"/>
                <a:ea typeface="SimHei" pitchFamily="2" charset="-122"/>
              </a:rPr>
              <a:t> </a:t>
            </a:r>
            <a:endParaRPr lang="en-US" altLang="zh-TW" sz="900" b="1" dirty="0" smtClean="0">
              <a:latin typeface="SimHei" pitchFamily="2" charset="-122"/>
              <a:ea typeface="SimHei" pitchFamily="2" charset="-122"/>
            </a:endParaRPr>
          </a:p>
          <a:p>
            <a:pPr marL="0" indent="0" algn="just" eaLnBrk="0" hangingPunct="0">
              <a:buNone/>
            </a:pP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>
                <a:latin typeface="SimHei" pitchFamily="2" charset="-122"/>
                <a:ea typeface="SimHei" pitchFamily="2" charset="-122"/>
              </a:rPr>
              <a:t>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促銷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策略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:2014/10/01</a:t>
            </a:r>
            <a:r>
              <a:rPr lang="en-US" altLang="zh-TW" sz="3600" b="1" dirty="0" smtClean="0">
                <a:latin typeface="+mj-ea"/>
                <a:ea typeface="+mj-ea"/>
              </a:rPr>
              <a:t>~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2015/01/31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憑用餐發票，填完線上問卷，可參加抽獎</a:t>
            </a:r>
            <a:r>
              <a:rPr lang="zh-TW" altLang="zh-TW" sz="3600" b="1" dirty="0">
                <a:latin typeface="SimHei" pitchFamily="2" charset="-122"/>
                <a:ea typeface="SimHei" pitchFamily="2" charset="-122"/>
              </a:rPr>
              <a:t>。</a:t>
            </a:r>
            <a:endParaRPr lang="en-US" altLang="zh-TW" sz="3600" b="1" dirty="0">
              <a:latin typeface="SimHei" pitchFamily="2" charset="-122"/>
              <a:ea typeface="SimHei" pitchFamily="2" charset="-122"/>
            </a:endParaRPr>
          </a:p>
          <a:p>
            <a:pPr marL="0" lvl="0" indent="0" algn="just" eaLnBrk="0" hangingPunct="0">
              <a:buNone/>
            </a:pPr>
            <a:endParaRPr lang="zh-TW" altLang="en-US" sz="3600" b="1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76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534075"/>
          </a:xfrm>
        </p:spPr>
        <p:txBody>
          <a:bodyPr>
            <a:noAutofit/>
          </a:bodyPr>
          <a:lstStyle/>
          <a:p>
            <a:pPr marL="0" indent="0" algn="just" eaLnBrk="0" hangingPunct="0">
              <a:buNone/>
            </a:pP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(</a:t>
            </a: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四</a:t>
            </a:r>
            <a:r>
              <a:rPr lang="en-US" altLang="zh-TW" sz="3600" dirty="0" smtClean="0">
                <a:latin typeface="SimHei" pitchFamily="2" charset="-122"/>
                <a:ea typeface="SimHei" pitchFamily="2" charset="-122"/>
              </a:rPr>
              <a:t>)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通路</a:t>
            </a:r>
            <a:r>
              <a:rPr lang="zh-TW" altLang="zh-TW" sz="3600" dirty="0" smtClean="0">
                <a:latin typeface="SimHei" pitchFamily="2" charset="-122"/>
                <a:ea typeface="SimHei" pitchFamily="2" charset="-122"/>
              </a:rPr>
              <a:t>策略</a:t>
            </a:r>
            <a:endParaRPr lang="en-US" altLang="zh-TW" sz="3600" dirty="0" smtClean="0">
              <a:latin typeface="SimHei" pitchFamily="2" charset="-122"/>
              <a:ea typeface="SimHei" pitchFamily="2" charset="-122"/>
            </a:endParaRPr>
          </a:p>
          <a:p>
            <a:pPr marL="0" indent="0" algn="just" eaLnBrk="0" hangingPunct="0">
              <a:buNone/>
            </a:pP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目前石二鍋在全台設有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49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家店，北北基共有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17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家、桃竹苗共有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5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家、中彰投共有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14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家、雲嘉南共有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4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家、高屏共有</a:t>
            </a:r>
            <a:r>
              <a:rPr lang="en-US" altLang="zh-TW" sz="3600" dirty="0">
                <a:latin typeface="SimHei" pitchFamily="2" charset="-122"/>
                <a:ea typeface="SimHei" pitchFamily="2" charset="-122"/>
              </a:rPr>
              <a:t>9</a:t>
            </a:r>
            <a:r>
              <a:rPr lang="zh-TW" altLang="zh-TW" sz="3600" dirty="0">
                <a:latin typeface="SimHei" pitchFamily="2" charset="-122"/>
                <a:ea typeface="SimHei" pitchFamily="2" charset="-122"/>
              </a:rPr>
              <a:t>家</a:t>
            </a:r>
            <a:r>
              <a:rPr lang="zh-TW" altLang="zh-TW" sz="3600" b="1" dirty="0" smtClean="0">
                <a:latin typeface="SimHei" pitchFamily="2" charset="-122"/>
                <a:ea typeface="SimHei" pitchFamily="2" charset="-122"/>
              </a:rPr>
              <a:t>。</a:t>
            </a:r>
            <a:endParaRPr lang="en-US" altLang="zh-TW" sz="3600" b="1" dirty="0" smtClean="0">
              <a:latin typeface="SimHei" pitchFamily="2" charset="-122"/>
              <a:ea typeface="SimHei" pitchFamily="2" charset="-122"/>
            </a:endParaRPr>
          </a:p>
          <a:p>
            <a:pPr marL="0" indent="0" algn="just" eaLnBrk="0" hangingPunct="0">
              <a:buNone/>
            </a:pPr>
            <a:r>
              <a:rPr lang="zh-TW" altLang="en-US" sz="900" dirty="0" smtClean="0">
                <a:latin typeface="SimHei" pitchFamily="2" charset="-122"/>
                <a:ea typeface="SimHei" pitchFamily="2" charset="-122"/>
              </a:rPr>
              <a:t> </a:t>
            </a:r>
            <a:endParaRPr lang="en-US" altLang="zh-TW" sz="900" dirty="0">
              <a:latin typeface="SimHei" pitchFamily="2" charset="-122"/>
              <a:ea typeface="SimHei" pitchFamily="2" charset="-122"/>
            </a:endParaRPr>
          </a:p>
          <a:p>
            <a:pPr marL="0" indent="0" algn="just" eaLnBrk="0" hangingPunct="0">
              <a:buNone/>
            </a:pPr>
            <a:r>
              <a:rPr lang="zh-TW" altLang="en-US" sz="3600" dirty="0" smtClean="0">
                <a:latin typeface="SimHei" pitchFamily="2" charset="-122"/>
                <a:ea typeface="SimHei" pitchFamily="2" charset="-122"/>
              </a:rPr>
              <a:t>問卷調查內容</a:t>
            </a:r>
            <a:endParaRPr lang="en-US" altLang="zh-TW" sz="3600" dirty="0" smtClean="0">
              <a:latin typeface="SimHei" pitchFamily="2" charset="-122"/>
              <a:ea typeface="SimHei" pitchFamily="2" charset="-122"/>
            </a:endParaRPr>
          </a:p>
          <a:p>
            <a:pPr marL="0" indent="0" algn="just" eaLnBrk="0" hangingPunct="0">
              <a:buNone/>
            </a:pP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我們在三多店附近的捷運站發放</a:t>
            </a:r>
            <a:r>
              <a:rPr lang="en-US" altLang="zh-TW" sz="3600" dirty="0">
                <a:latin typeface="SimHei" pitchFamily="49" charset="-122"/>
                <a:ea typeface="SimHei" pitchFamily="49" charset="-122"/>
              </a:rPr>
              <a:t>100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份問卷，共回收</a:t>
            </a:r>
            <a:r>
              <a:rPr lang="en-US" altLang="zh-TW" sz="3600" dirty="0">
                <a:latin typeface="SimHei" pitchFamily="49" charset="-122"/>
                <a:ea typeface="SimHei" pitchFamily="49" charset="-122"/>
              </a:rPr>
              <a:t>100</a:t>
            </a:r>
            <a:r>
              <a:rPr lang="zh-TW" altLang="zh-TW" sz="3600" dirty="0">
                <a:latin typeface="SimHei" pitchFamily="49" charset="-122"/>
                <a:ea typeface="SimHei" pitchFamily="49" charset="-122"/>
              </a:rPr>
              <a:t>份有效問卷</a:t>
            </a:r>
            <a:r>
              <a:rPr lang="zh-TW" altLang="zh-TW" sz="3600" b="1" dirty="0">
                <a:latin typeface="SimHei" pitchFamily="49" charset="-122"/>
                <a:ea typeface="SimHei" pitchFamily="49" charset="-122"/>
              </a:rPr>
              <a:t>。</a:t>
            </a:r>
            <a:endParaRPr lang="zh-TW" altLang="en-US" sz="3600" b="1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79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pt360.com/background/UploadFiles_6733/201012/2010122016301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"/>
          <a:stretch/>
        </p:blipFill>
        <p:spPr bwMode="auto">
          <a:xfrm>
            <a:off x="0" y="-8280"/>
            <a:ext cx="9144000" cy="68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1734671864"/>
              </p:ext>
            </p:extLst>
          </p:nvPr>
        </p:nvGraphicFramePr>
        <p:xfrm>
          <a:off x="863588" y="1196752"/>
          <a:ext cx="7416824" cy="379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latin typeface="SimHei" pitchFamily="49" charset="-122"/>
                <a:ea typeface="SimHei" pitchFamily="49" charset="-122"/>
              </a:rPr>
              <a:t>(</a:t>
            </a: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一</a:t>
            </a:r>
            <a:r>
              <a:rPr lang="en-US" altLang="zh-TW" sz="3600" dirty="0" smtClean="0">
                <a:latin typeface="SimHei" pitchFamily="49" charset="-122"/>
                <a:ea typeface="SimHei" pitchFamily="49" charset="-122"/>
              </a:rPr>
              <a:t>)</a:t>
            </a:r>
            <a:r>
              <a:rPr lang="zh-TW" altLang="en-US" sz="3600" dirty="0" smtClean="0">
                <a:latin typeface="SimHei" pitchFamily="49" charset="-122"/>
                <a:ea typeface="SimHei" pitchFamily="49" charset="-122"/>
              </a:rPr>
              <a:t>基本資料</a:t>
            </a:r>
            <a:endParaRPr lang="en-US" altLang="zh-TW" sz="3600" dirty="0" smtClean="0">
              <a:latin typeface="SimHei" pitchFamily="49" charset="-122"/>
              <a:ea typeface="SimHei" pitchFamily="49" charset="-122"/>
            </a:endParaRPr>
          </a:p>
          <a:p>
            <a:pPr marL="0" indent="0">
              <a:buNone/>
            </a:pPr>
            <a:endParaRPr lang="zh-TW" altLang="en-US" sz="36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85414" y="3434013"/>
            <a:ext cx="75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男 女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326818" y="3378427"/>
            <a:ext cx="2160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15</a:t>
            </a:r>
            <a:r>
              <a:rPr lang="zh-TW" altLang="en-US" sz="1400" dirty="0" smtClean="0"/>
              <a:t>│</a:t>
            </a:r>
            <a:r>
              <a:rPr lang="en-US" altLang="zh-TW" sz="1400" dirty="0" smtClean="0"/>
              <a:t>20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603252" y="3393856"/>
            <a:ext cx="2160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21</a:t>
            </a:r>
            <a:r>
              <a:rPr lang="zh-TW" altLang="en-US" sz="1400" dirty="0" smtClean="0"/>
              <a:t>│</a:t>
            </a:r>
            <a:r>
              <a:rPr lang="en-US" altLang="zh-TW" sz="1400" dirty="0"/>
              <a:t>3</a:t>
            </a:r>
            <a:r>
              <a:rPr lang="en-US" altLang="zh-TW" sz="1400" dirty="0" smtClean="0"/>
              <a:t>0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926793" y="3404374"/>
            <a:ext cx="2160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31</a:t>
            </a:r>
            <a:r>
              <a:rPr lang="zh-TW" altLang="en-US" sz="1400" dirty="0" smtClean="0"/>
              <a:t>│</a:t>
            </a:r>
            <a:r>
              <a:rPr lang="en-US" altLang="zh-TW" sz="1400" dirty="0" smtClean="0"/>
              <a:t>40</a:t>
            </a:r>
            <a:endParaRPr lang="zh-TW" altLang="en-US" sz="14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4211960" y="3803345"/>
            <a:ext cx="216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41</a:t>
            </a:r>
            <a:r>
              <a:rPr lang="zh-TW" altLang="en-US" sz="1400" dirty="0" smtClean="0"/>
              <a:t>↑</a:t>
            </a:r>
            <a:endParaRPr lang="zh-TW" altLang="en-US" sz="1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965165" y="3734794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學生</a:t>
            </a:r>
            <a:endParaRPr lang="zh-TW" altLang="en-US" sz="16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285964" y="3522443"/>
            <a:ext cx="216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上班族</a:t>
            </a:r>
            <a:endParaRPr lang="zh-TW" altLang="en-US" sz="16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588495" y="3734794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其他</a:t>
            </a:r>
            <a:endParaRPr lang="zh-TW" altLang="en-US" sz="16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639048" y="365126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是 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083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556</Words>
  <Application>Microsoft Office PowerPoint</Application>
  <PresentationFormat>如螢幕大小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石二鍋</vt:lpstr>
      <vt:lpstr>壹●前言</vt:lpstr>
      <vt:lpstr>研究目的</vt:lpstr>
      <vt:lpstr>研究流程圖</vt:lpstr>
      <vt:lpstr>貳●正文</vt:lpstr>
      <vt:lpstr>SWOT分析</vt:lpstr>
      <vt:lpstr>行銷4P分析</vt:lpstr>
      <vt:lpstr>PowerPoint 簡報</vt:lpstr>
      <vt:lpstr>PowerPoint 簡報</vt:lpstr>
      <vt:lpstr>PowerPoint 簡報</vt:lpstr>
      <vt:lpstr>PowerPoint 簡報</vt:lpstr>
      <vt:lpstr>參●結論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石二鍋</dc:title>
  <dc:creator>USER</dc:creator>
  <cp:lastModifiedBy>wang</cp:lastModifiedBy>
  <cp:revision>27</cp:revision>
  <dcterms:created xsi:type="dcterms:W3CDTF">2014-12-23T05:50:04Z</dcterms:created>
  <dcterms:modified xsi:type="dcterms:W3CDTF">2015-05-08T00:38:14Z</dcterms:modified>
</cp:coreProperties>
</file>